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339" r:id="rId3"/>
    <p:sldId id="352" r:id="rId4"/>
    <p:sldId id="341" r:id="rId5"/>
    <p:sldId id="342" r:id="rId6"/>
    <p:sldId id="343" r:id="rId7"/>
    <p:sldId id="340" r:id="rId8"/>
    <p:sldId id="344" r:id="rId9"/>
    <p:sldId id="345" r:id="rId10"/>
    <p:sldId id="346" r:id="rId11"/>
    <p:sldId id="347" r:id="rId12"/>
    <p:sldId id="348" r:id="rId13"/>
    <p:sldId id="349" r:id="rId14"/>
    <p:sldId id="353" r:id="rId15"/>
    <p:sldId id="350" r:id="rId16"/>
    <p:sldId id="351" r:id="rId17"/>
    <p:sldId id="35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C0C0C0"/>
    <a:srgbClr val="FF9999"/>
    <a:srgbClr val="000066"/>
    <a:srgbClr val="0099CC"/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0C493-A858-40EE-8FCF-C679DAEB7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5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09A7A-106F-4DE1-81B3-597943C2D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2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8FD27-0646-4CA2-82C6-401855135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9C4BB-0322-41DD-94E2-516CCD878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3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19BCA-FE55-4377-9052-9566028DD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4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D793D-0626-475F-A02D-2D1E50634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3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39BA6-2A6A-4362-BBCF-21F185EB6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67269-8266-4AB8-B721-9412EE0A0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2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90792-4A1F-4463-AD6E-AC48B7F87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9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B4A16-A9DB-4369-9542-13DDE1D52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9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13B85-19A5-4A21-91FB-FEF13B6DE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3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156B581-A414-4FDF-9775-F6A757179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752600"/>
            <a:ext cx="7620000" cy="198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8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Tips for Writing Good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8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Résumés</a:t>
            </a:r>
          </a:p>
        </p:txBody>
      </p:sp>
      <p:grpSp>
        <p:nvGrpSpPr>
          <p:cNvPr id="2051" name="Group 4"/>
          <p:cNvGrpSpPr>
            <a:grpSpLocks/>
          </p:cNvGrpSpPr>
          <p:nvPr/>
        </p:nvGrpSpPr>
        <p:grpSpPr bwMode="auto">
          <a:xfrm>
            <a:off x="228600" y="328613"/>
            <a:ext cx="8629650" cy="1271587"/>
            <a:chOff x="144" y="159"/>
            <a:chExt cx="5436" cy="801"/>
          </a:xfrm>
        </p:grpSpPr>
        <p:sp>
          <p:nvSpPr>
            <p:cNvPr id="2054" name="Rectangle 5"/>
            <p:cNvSpPr>
              <a:spLocks noChangeArrowheads="1"/>
            </p:cNvSpPr>
            <p:nvPr/>
          </p:nvSpPr>
          <p:spPr bwMode="auto"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5" name="Rectangle 6"/>
            <p:cNvSpPr>
              <a:spLocks noChangeArrowheads="1"/>
            </p:cNvSpPr>
            <p:nvPr/>
          </p:nvSpPr>
          <p:spPr bwMode="auto"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pic>
          <p:nvPicPr>
            <p:cNvPr id="2056" name="Picture 7" descr="AVI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4584" name="Picture 8" descr="Dan Color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2033588" cy="360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9" descr="Appl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050" y="3949700"/>
            <a:ext cx="7858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7086600" cy="1066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School Organizations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228600" y="328613"/>
            <a:ext cx="8629650" cy="1271587"/>
            <a:chOff x="144" y="159"/>
            <a:chExt cx="5436" cy="801"/>
          </a:xfrm>
        </p:grpSpPr>
        <p:sp>
          <p:nvSpPr>
            <p:cNvPr id="11270" name="Rectangle 4"/>
            <p:cNvSpPr>
              <a:spLocks noChangeArrowheads="1"/>
            </p:cNvSpPr>
            <p:nvPr/>
          </p:nvSpPr>
          <p:spPr bwMode="auto"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1" name="Rectangle 5"/>
            <p:cNvSpPr>
              <a:spLocks noChangeArrowheads="1"/>
            </p:cNvSpPr>
            <p:nvPr/>
          </p:nvSpPr>
          <p:spPr bwMode="auto"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pic>
          <p:nvPicPr>
            <p:cNvPr id="11272" name="Picture 6" descr="AVI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3200">
                <a:solidFill>
                  <a:srgbClr val="000099"/>
                </a:solidFill>
              </a:rPr>
              <a:t> List all the school organizations or clubs you are involved in </a:t>
            </a: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304800" y="4727575"/>
            <a:ext cx="8534400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SCHOOL ORGANIZATIONS:</a:t>
            </a:r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/>
              <a:t>     ♦ Yearbook						1990 - 1991</a:t>
            </a:r>
          </a:p>
          <a:p>
            <a:pPr lvl="1" eaLnBrk="1" hangingPunct="1"/>
            <a:r>
              <a:rPr lang="en-US" altLang="en-US"/>
              <a:t>            - Editor of the sports section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     ♦ Bible Study Club					1990 - 1991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5" grpId="0" build="p" bldLvl="2"/>
      <p:bldP spid="1095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7086600" cy="1066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Community Service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228600" y="328613"/>
            <a:ext cx="8629650" cy="1271587"/>
            <a:chOff x="144" y="159"/>
            <a:chExt cx="5436" cy="801"/>
          </a:xfrm>
        </p:grpSpPr>
        <p:sp>
          <p:nvSpPr>
            <p:cNvPr id="12294" name="Rectangle 4"/>
            <p:cNvSpPr>
              <a:spLocks noChangeArrowheads="1"/>
            </p:cNvSpPr>
            <p:nvPr/>
          </p:nvSpPr>
          <p:spPr bwMode="auto"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95" name="Rectangle 5"/>
            <p:cNvSpPr>
              <a:spLocks noChangeArrowheads="1"/>
            </p:cNvSpPr>
            <p:nvPr/>
          </p:nvSpPr>
          <p:spPr bwMode="auto"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pic>
          <p:nvPicPr>
            <p:cNvPr id="12296" name="Picture 6" descr="AVI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3200">
                <a:solidFill>
                  <a:srgbClr val="000099"/>
                </a:solidFill>
              </a:rPr>
              <a:t> List all the community service/volunteer work you are involved in.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800">
                <a:solidFill>
                  <a:srgbClr val="000099"/>
                </a:solidFill>
              </a:rPr>
              <a:t> remember that these are unpaid activities</a:t>
            </a: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304800" y="3581400"/>
            <a:ext cx="853440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COMMUNITY SERVICE:</a:t>
            </a:r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    </a:t>
            </a:r>
            <a:r>
              <a:rPr lang="en-US" altLang="en-US"/>
              <a:t>♦ Sunday School Teacher				1991 – Present</a:t>
            </a:r>
          </a:p>
          <a:p>
            <a:pPr lvl="1" eaLnBrk="1" hangingPunct="1"/>
            <a:r>
              <a:rPr lang="en-US" altLang="en-US"/>
              <a:t>          - Teach 6-8 year olds at Calvary Chapel Nuview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    ♦ Classroom Volunteer					1991 – Present</a:t>
            </a:r>
          </a:p>
          <a:p>
            <a:pPr lvl="1" eaLnBrk="1" hangingPunct="1"/>
            <a:r>
              <a:rPr lang="en-US" altLang="en-US"/>
              <a:t>          - Volunteer in classrooms at Nuview Elementary School (K-3)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    ♦ Calvary Chapel Kids’ Club				1991 – Present</a:t>
            </a:r>
          </a:p>
          <a:p>
            <a:pPr lvl="1" eaLnBrk="1" hangingPunct="1"/>
            <a:r>
              <a:rPr lang="en-US" altLang="en-US"/>
              <a:t>          - Author and program director of summer youth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9" grpId="0" build="p" bldLvl="2"/>
      <p:bldP spid="1106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7086600" cy="1066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Honors, Awards, and Memberships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228600" y="328613"/>
            <a:ext cx="8629650" cy="1271587"/>
            <a:chOff x="144" y="159"/>
            <a:chExt cx="5436" cy="801"/>
          </a:xfrm>
        </p:grpSpPr>
        <p:sp>
          <p:nvSpPr>
            <p:cNvPr id="13318" name="Rectangle 4"/>
            <p:cNvSpPr>
              <a:spLocks noChangeArrowheads="1"/>
            </p:cNvSpPr>
            <p:nvPr/>
          </p:nvSpPr>
          <p:spPr bwMode="auto"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19" name="Rectangle 5"/>
            <p:cNvSpPr>
              <a:spLocks noChangeArrowheads="1"/>
            </p:cNvSpPr>
            <p:nvPr/>
          </p:nvSpPr>
          <p:spPr bwMode="auto"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pic>
          <p:nvPicPr>
            <p:cNvPr id="13320" name="Picture 6" descr="AVI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3200">
                <a:solidFill>
                  <a:srgbClr val="000099"/>
                </a:solidFill>
              </a:rPr>
              <a:t> List all honors, awards, and memberships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304800" y="3979863"/>
            <a:ext cx="8534400" cy="2573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HONORS, AWARDS, AND MEMBERSHIPS:</a:t>
            </a:r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/>
              <a:t>     ♦ CSF (California Scholarship Federation)			1991 – 1992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     ♦ 3.35 Club (Honor Society)				1989 – 1992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     ♦ GATE (Gifted and Talented Education)			1987 – 1992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     ♦ Jr. Honor Guard					1992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3" grpId="0" build="p" bldLvl="2"/>
      <p:bldP spid="1116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7086600" cy="1066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Interests, Hobbies, and Talents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228600" y="328613"/>
            <a:ext cx="8629650" cy="1271587"/>
            <a:chOff x="144" y="159"/>
            <a:chExt cx="5436" cy="801"/>
          </a:xfrm>
        </p:grpSpPr>
        <p:sp>
          <p:nvSpPr>
            <p:cNvPr id="14342" name="Rectangle 4"/>
            <p:cNvSpPr>
              <a:spLocks noChangeArrowheads="1"/>
            </p:cNvSpPr>
            <p:nvPr/>
          </p:nvSpPr>
          <p:spPr bwMode="auto"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3" name="Rectangle 5"/>
            <p:cNvSpPr>
              <a:spLocks noChangeArrowheads="1"/>
            </p:cNvSpPr>
            <p:nvPr/>
          </p:nvSpPr>
          <p:spPr bwMode="auto"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pic>
          <p:nvPicPr>
            <p:cNvPr id="14344" name="Picture 6" descr="AVI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3200">
                <a:solidFill>
                  <a:srgbClr val="000099"/>
                </a:solidFill>
              </a:rPr>
              <a:t> List all interests, hobbies, and talents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800">
                <a:solidFill>
                  <a:srgbClr val="000099"/>
                </a:solidFill>
              </a:rPr>
              <a:t> try to include at least one of each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" y="4803775"/>
            <a:ext cx="8534400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INTERESTS, HOBBIES, AND TALENTS: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    ♦ Music</a:t>
            </a:r>
          </a:p>
          <a:p>
            <a:pPr eaLnBrk="1" hangingPunct="1"/>
            <a:r>
              <a:rPr lang="en-US" altLang="en-US"/>
              <a:t>    ♦ Carpentry</a:t>
            </a:r>
          </a:p>
          <a:p>
            <a:pPr eaLnBrk="1" hangingPunct="1"/>
            <a:r>
              <a:rPr lang="en-US" altLang="en-US"/>
              <a:t>    ♦ Curriculum Development</a:t>
            </a:r>
            <a:r>
              <a:rPr lang="en-US" altLang="en-US" b="1"/>
              <a:t>						</a:t>
            </a:r>
            <a:r>
              <a:rPr lang="en-US" altLang="en-US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7" grpId="0" build="p" bldLvl="2"/>
      <p:bldP spid="1126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7086600" cy="1066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Sports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228600" y="328613"/>
            <a:ext cx="8629650" cy="1271587"/>
            <a:chOff x="144" y="159"/>
            <a:chExt cx="5436" cy="801"/>
          </a:xfrm>
        </p:grpSpPr>
        <p:sp>
          <p:nvSpPr>
            <p:cNvPr id="15366" name="Rectangle 4"/>
            <p:cNvSpPr>
              <a:spLocks noChangeArrowheads="1"/>
            </p:cNvSpPr>
            <p:nvPr/>
          </p:nvSpPr>
          <p:spPr bwMode="auto"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67" name="Rectangle 5"/>
            <p:cNvSpPr>
              <a:spLocks noChangeArrowheads="1"/>
            </p:cNvSpPr>
            <p:nvPr/>
          </p:nvSpPr>
          <p:spPr bwMode="auto"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pic>
          <p:nvPicPr>
            <p:cNvPr id="15368" name="Picture 6" descr="AVI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3200">
                <a:solidFill>
                  <a:srgbClr val="000099"/>
                </a:solidFill>
              </a:rPr>
              <a:t> List all sports you have been involved in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2800">
                <a:solidFill>
                  <a:srgbClr val="000099"/>
                </a:solidFill>
              </a:rPr>
              <a:t> school sports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2800">
                <a:solidFill>
                  <a:srgbClr val="000099"/>
                </a:solidFill>
              </a:rPr>
              <a:t> club sports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" y="4803775"/>
            <a:ext cx="8534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SPORTS: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    ♦ AYSO Soccer						1982- Present</a:t>
            </a:r>
            <a:r>
              <a:rPr lang="en-US" altLang="en-US" b="1"/>
              <a:t>						</a:t>
            </a:r>
            <a:r>
              <a:rPr lang="en-US" altLang="en-US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7" grpId="0" build="p" bldLvl="2"/>
      <p:bldP spid="1126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7086600" cy="1066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References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228600" y="328613"/>
            <a:ext cx="8629650" cy="1271587"/>
            <a:chOff x="144" y="159"/>
            <a:chExt cx="5436" cy="801"/>
          </a:xfrm>
        </p:grpSpPr>
        <p:sp>
          <p:nvSpPr>
            <p:cNvPr id="16390" name="Rectangle 4"/>
            <p:cNvSpPr>
              <a:spLocks noChangeArrowheads="1"/>
            </p:cNvSpPr>
            <p:nvPr/>
          </p:nvSpPr>
          <p:spPr bwMode="auto"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1" name="Rectangle 5"/>
            <p:cNvSpPr>
              <a:spLocks noChangeArrowheads="1"/>
            </p:cNvSpPr>
            <p:nvPr/>
          </p:nvSpPr>
          <p:spPr bwMode="auto"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pic>
          <p:nvPicPr>
            <p:cNvPr id="16392" name="Picture 6" descr="AVI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3200">
                <a:solidFill>
                  <a:srgbClr val="000099"/>
                </a:solidFill>
              </a:rPr>
              <a:t> List at least three references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800">
                <a:solidFill>
                  <a:srgbClr val="000099"/>
                </a:solidFill>
              </a:rPr>
              <a:t> choose people who know you in different ways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2400">
                <a:solidFill>
                  <a:srgbClr val="000099"/>
                </a:solidFill>
              </a:rPr>
              <a:t> character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2400">
                <a:solidFill>
                  <a:srgbClr val="000099"/>
                </a:solidFill>
              </a:rPr>
              <a:t> work ethic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2400">
                <a:solidFill>
                  <a:srgbClr val="000099"/>
                </a:solidFill>
              </a:rPr>
              <a:t> volunteer work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2400">
                <a:solidFill>
                  <a:srgbClr val="000099"/>
                </a:solidFill>
              </a:rPr>
              <a:t> academic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endParaRPr lang="en-US" altLang="en-US" sz="2400">
              <a:solidFill>
                <a:srgbClr val="000099"/>
              </a:solidFill>
            </a:endParaRP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304800" y="4956175"/>
            <a:ext cx="8534400" cy="1444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REFERENCES:</a:t>
            </a:r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sz="1600" b="1"/>
              <a:t>     </a:t>
            </a:r>
            <a:r>
              <a:rPr lang="en-US" altLang="en-US" sz="1600"/>
              <a:t>♦ Joe Koski, Teacher at Nuview Elementary School 		       (909) 928-0201</a:t>
            </a:r>
          </a:p>
          <a:p>
            <a:pPr eaLnBrk="1" hangingPunct="1"/>
            <a:r>
              <a:rPr lang="en-US" altLang="en-US"/>
              <a:t>    ♦ </a:t>
            </a:r>
            <a:r>
              <a:rPr lang="en-US" altLang="en-US" sz="1600"/>
              <a:t>Kenny Davis, Pastor of Calvary Chapel Nuview 		       (909) 928-0000</a:t>
            </a:r>
          </a:p>
          <a:p>
            <a:pPr eaLnBrk="1" hangingPunct="1"/>
            <a:r>
              <a:rPr lang="en-US" altLang="en-US"/>
              <a:t>    ♦ </a:t>
            </a:r>
            <a:r>
              <a:rPr lang="en-US" altLang="en-US" sz="1600"/>
              <a:t>Beverly Simpson, Owner of Beverly Ann’s Donuts &amp; Yogurt 	       (909) 928-0001</a:t>
            </a:r>
            <a:r>
              <a:rPr lang="en-US" alt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1" grpId="0" build="p" bldLvl="2"/>
      <p:bldP spid="1136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7086600" cy="1066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Résumé Tips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228600" y="328613"/>
            <a:ext cx="8629650" cy="1271587"/>
            <a:chOff x="144" y="159"/>
            <a:chExt cx="5436" cy="801"/>
          </a:xfrm>
        </p:grpSpPr>
        <p:sp>
          <p:nvSpPr>
            <p:cNvPr id="17413" name="Rectangle 4"/>
            <p:cNvSpPr>
              <a:spLocks noChangeArrowheads="1"/>
            </p:cNvSpPr>
            <p:nvPr/>
          </p:nvSpPr>
          <p:spPr bwMode="auto"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14" name="Rectangle 5"/>
            <p:cNvSpPr>
              <a:spLocks noChangeArrowheads="1"/>
            </p:cNvSpPr>
            <p:nvPr/>
          </p:nvSpPr>
          <p:spPr bwMode="auto"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pic>
          <p:nvPicPr>
            <p:cNvPr id="17415" name="Picture 6" descr="AVI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3200">
                <a:solidFill>
                  <a:srgbClr val="000099"/>
                </a:solidFill>
              </a:rPr>
              <a:t> Must fit on one page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3200">
                <a:solidFill>
                  <a:srgbClr val="000099"/>
                </a:solidFill>
              </a:rPr>
              <a:t> Keep it simple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3200">
                <a:solidFill>
                  <a:srgbClr val="000099"/>
                </a:solidFill>
              </a:rPr>
              <a:t> Formats vary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3200">
                <a:solidFill>
                  <a:srgbClr val="000099"/>
                </a:solidFill>
              </a:rPr>
              <a:t> List most recent information first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endParaRPr lang="en-US" altLang="en-US" sz="240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5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7086600" cy="1066800"/>
          </a:xfrm>
        </p:spPr>
        <p:txBody>
          <a:bodyPr/>
          <a:lstStyle/>
          <a:p>
            <a:pPr algn="l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Action Words </a:t>
            </a:r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Use on a Résumé</a:t>
            </a:r>
            <a:endParaRPr lang="en-US" sz="4000" dirty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28600" y="328613"/>
            <a:ext cx="8629650" cy="1271587"/>
            <a:chOff x="144" y="159"/>
            <a:chExt cx="5436" cy="801"/>
          </a:xfrm>
        </p:grpSpPr>
        <p:sp>
          <p:nvSpPr>
            <p:cNvPr id="18440" name="Rectangle 4"/>
            <p:cNvSpPr>
              <a:spLocks noChangeArrowheads="1"/>
            </p:cNvSpPr>
            <p:nvPr/>
          </p:nvSpPr>
          <p:spPr bwMode="auto"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1" name="Rectangle 5"/>
            <p:cNvSpPr>
              <a:spLocks noChangeArrowheads="1"/>
            </p:cNvSpPr>
            <p:nvPr/>
          </p:nvSpPr>
          <p:spPr bwMode="auto"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pic>
          <p:nvPicPr>
            <p:cNvPr id="18442" name="Picture 6" descr="AVI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762000" y="1676400"/>
            <a:ext cx="1447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Accomplished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Achieved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Adopted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Adjusted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Administered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Advised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Analyzed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Assessed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Assisted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Attained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Budgeted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Calculated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Collaborated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Communicated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Completed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Conducted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Consolidated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Constructed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Consulted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Contributed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Controlled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Coordinated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Counseled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Created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Decreased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Delegated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Delivered</a:t>
            </a:r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2514600" y="1687513"/>
            <a:ext cx="16764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Demonstrated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Designed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Developed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Disseminated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Distributed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Diverted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Doubled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Eliminated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Enforced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Engineered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Equipped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Established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Evaluated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Executed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Expanded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Expedited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Generated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Implemented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Improved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Improvised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Increased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Initiated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Inspected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Inspired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Installed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Instructed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Introduced </a:t>
            </a: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4495800" y="1695450"/>
            <a:ext cx="16764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Investigated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Launched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Maintained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Managed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Monitored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Motivated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Multiplied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Negotiated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Obtained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Opened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Operated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Ordered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Organized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Originated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Persuaded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Predicted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Prepared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Prescribed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Produced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Promoted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Proposed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Provided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Realized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Recommended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Reconciled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Reduced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Reinforced </a:t>
            </a:r>
          </a:p>
        </p:txBody>
      </p:sp>
      <p:sp>
        <p:nvSpPr>
          <p:cNvPr id="18439" name="Rectangle 10"/>
          <p:cNvSpPr>
            <a:spLocks noChangeArrowheads="1"/>
          </p:cNvSpPr>
          <p:nvPr/>
        </p:nvSpPr>
        <p:spPr bwMode="auto">
          <a:xfrm>
            <a:off x="6629400" y="1695450"/>
            <a:ext cx="16764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Repaired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Revamped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Reviewed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Revised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Revitalized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Risked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Saved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Scheduled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Secured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Simplified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Sold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Solved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Strengthened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Submitted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Succeeded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Supervised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Supported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Trained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Transferred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Translated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Troubleshot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Unified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Upgraded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Utilized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Won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r>
              <a:rPr lang="en-US" altLang="en-US" sz="1100"/>
              <a:t>Wrote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endParaRPr lang="en-US" altLang="en-US" sz="110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7086600" cy="1066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a Résumé?</a:t>
            </a: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228600" y="328613"/>
            <a:ext cx="8629650" cy="1271587"/>
            <a:chOff x="144" y="159"/>
            <a:chExt cx="5436" cy="801"/>
          </a:xfrm>
        </p:grpSpPr>
        <p:sp>
          <p:nvSpPr>
            <p:cNvPr id="3077" name="Rectangle 4"/>
            <p:cNvSpPr>
              <a:spLocks noChangeArrowheads="1"/>
            </p:cNvSpPr>
            <p:nvPr/>
          </p:nvSpPr>
          <p:spPr bwMode="auto"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8" name="Rectangle 5"/>
            <p:cNvSpPr>
              <a:spLocks noChangeArrowheads="1"/>
            </p:cNvSpPr>
            <p:nvPr/>
          </p:nvSpPr>
          <p:spPr bwMode="auto"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pic>
          <p:nvPicPr>
            <p:cNvPr id="3079" name="Picture 6" descr="AVI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3200">
                <a:solidFill>
                  <a:srgbClr val="000099"/>
                </a:solidFill>
              </a:rPr>
              <a:t>A résumé is a brief but detailed synopsis of your life. It includes: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600">
                <a:solidFill>
                  <a:srgbClr val="000099"/>
                </a:solidFill>
              </a:rPr>
              <a:t> heading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600">
                <a:solidFill>
                  <a:srgbClr val="000099"/>
                </a:solidFill>
              </a:rPr>
              <a:t> objective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600">
                <a:solidFill>
                  <a:srgbClr val="000099"/>
                </a:solidFill>
              </a:rPr>
              <a:t> education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600">
                <a:solidFill>
                  <a:srgbClr val="000099"/>
                </a:solidFill>
              </a:rPr>
              <a:t> work experience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600">
                <a:solidFill>
                  <a:srgbClr val="000099"/>
                </a:solidFill>
              </a:rPr>
              <a:t> school organizations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600">
                <a:solidFill>
                  <a:srgbClr val="000099"/>
                </a:solidFill>
              </a:rPr>
              <a:t> community service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600">
                <a:solidFill>
                  <a:srgbClr val="000099"/>
                </a:solidFill>
              </a:rPr>
              <a:t> honors, awards, and memberships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600">
                <a:solidFill>
                  <a:srgbClr val="000099"/>
                </a:solidFill>
              </a:rPr>
              <a:t> interests, hobbies, and talents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600">
                <a:solidFill>
                  <a:srgbClr val="000099"/>
                </a:solidFill>
              </a:rPr>
              <a:t> 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canned Item 0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7513"/>
            <a:ext cx="8369300" cy="590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Scanned Item 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"/>
            <a:ext cx="4678363" cy="635635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canned Ite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" r="2618" b="340"/>
          <a:stretch>
            <a:fillRect/>
          </a:stretch>
        </p:blipFill>
        <p:spPr bwMode="auto">
          <a:xfrm>
            <a:off x="1981200" y="76200"/>
            <a:ext cx="51054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7086600" cy="1066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Heading</a:t>
            </a: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228600" y="328613"/>
            <a:ext cx="8629650" cy="1271587"/>
            <a:chOff x="144" y="159"/>
            <a:chExt cx="5436" cy="801"/>
          </a:xfrm>
        </p:grpSpPr>
        <p:sp>
          <p:nvSpPr>
            <p:cNvPr id="7174" name="Rectangle 4"/>
            <p:cNvSpPr>
              <a:spLocks noChangeArrowheads="1"/>
            </p:cNvSpPr>
            <p:nvPr/>
          </p:nvSpPr>
          <p:spPr bwMode="auto"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5" name="Rectangle 5"/>
            <p:cNvSpPr>
              <a:spLocks noChangeArrowheads="1"/>
            </p:cNvSpPr>
            <p:nvPr/>
          </p:nvSpPr>
          <p:spPr bwMode="auto"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pic>
          <p:nvPicPr>
            <p:cNvPr id="7176" name="Picture 6" descr="AVI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3200">
                <a:solidFill>
                  <a:srgbClr val="000099"/>
                </a:solidFill>
              </a:rPr>
              <a:t> Center your heading at the top of the page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800">
                <a:solidFill>
                  <a:srgbClr val="000099"/>
                </a:solidFill>
              </a:rPr>
              <a:t> Name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800">
                <a:solidFill>
                  <a:srgbClr val="000099"/>
                </a:solidFill>
              </a:rPr>
              <a:t> Address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800">
                <a:solidFill>
                  <a:srgbClr val="000099"/>
                </a:solidFill>
              </a:rPr>
              <a:t> Phone number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800">
                <a:solidFill>
                  <a:srgbClr val="000099"/>
                </a:solidFill>
              </a:rPr>
              <a:t> Email address 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304800" y="5154613"/>
            <a:ext cx="8534400" cy="147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/>
              <a:t>Daniel R. Clarke</a:t>
            </a:r>
            <a:endParaRPr lang="en-US" altLang="en-US"/>
          </a:p>
          <a:p>
            <a:pPr algn="ctr" eaLnBrk="1" hangingPunct="1"/>
            <a:r>
              <a:rPr lang="en-US" altLang="en-US"/>
              <a:t>20660 Bell Street</a:t>
            </a:r>
          </a:p>
          <a:p>
            <a:pPr algn="ctr" eaLnBrk="1" hangingPunct="1"/>
            <a:r>
              <a:rPr lang="en-US" altLang="en-US"/>
              <a:t>Nuevo, CA 92567</a:t>
            </a:r>
          </a:p>
          <a:p>
            <a:pPr algn="ctr" eaLnBrk="1" hangingPunct="1"/>
            <a:r>
              <a:rPr lang="en-US" altLang="en-US"/>
              <a:t>(909) 928 – 1234</a:t>
            </a:r>
          </a:p>
          <a:p>
            <a:pPr algn="ctr" eaLnBrk="1" hangingPunct="1"/>
            <a:r>
              <a:rPr lang="en-US" altLang="en-US"/>
              <a:t>dclarke@fakemail.com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3" grpId="0" build="p" bldLvl="2"/>
      <p:bldP spid="1065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7086600" cy="1066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Objective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228600" y="328613"/>
            <a:ext cx="8629650" cy="1271587"/>
            <a:chOff x="144" y="159"/>
            <a:chExt cx="5436" cy="801"/>
          </a:xfrm>
        </p:grpSpPr>
        <p:sp>
          <p:nvSpPr>
            <p:cNvPr id="8198" name="Rectangle 4"/>
            <p:cNvSpPr>
              <a:spLocks noChangeArrowheads="1"/>
            </p:cNvSpPr>
            <p:nvPr/>
          </p:nvSpPr>
          <p:spPr bwMode="auto"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199" name="Rectangle 5"/>
            <p:cNvSpPr>
              <a:spLocks noChangeArrowheads="1"/>
            </p:cNvSpPr>
            <p:nvPr/>
          </p:nvSpPr>
          <p:spPr bwMode="auto"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pic>
          <p:nvPicPr>
            <p:cNvPr id="8200" name="Picture 6" descr="AVI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3200">
                <a:solidFill>
                  <a:srgbClr val="000099"/>
                </a:solidFill>
              </a:rPr>
              <a:t> Your objective states your job or career goal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800">
                <a:solidFill>
                  <a:srgbClr val="000099"/>
                </a:solidFill>
              </a:rPr>
              <a:t> your resume should support your objective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304800" y="5551488"/>
            <a:ext cx="853440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OBJECTIVE: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To become an elementary school teacher at the school I attended as a child.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 build="p" bldLvl="2"/>
      <p:bldP spid="1034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7086600" cy="1066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Education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228600" y="328613"/>
            <a:ext cx="8629650" cy="1271587"/>
            <a:chOff x="144" y="159"/>
            <a:chExt cx="5436" cy="801"/>
          </a:xfrm>
        </p:grpSpPr>
        <p:sp>
          <p:nvSpPr>
            <p:cNvPr id="9222" name="Rectangle 4"/>
            <p:cNvSpPr>
              <a:spLocks noChangeArrowheads="1"/>
            </p:cNvSpPr>
            <p:nvPr/>
          </p:nvSpPr>
          <p:spPr bwMode="auto"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3" name="Rectangle 5"/>
            <p:cNvSpPr>
              <a:spLocks noChangeArrowheads="1"/>
            </p:cNvSpPr>
            <p:nvPr/>
          </p:nvSpPr>
          <p:spPr bwMode="auto"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pic>
          <p:nvPicPr>
            <p:cNvPr id="9224" name="Picture 6" descr="AVI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3200">
                <a:solidFill>
                  <a:srgbClr val="000099"/>
                </a:solidFill>
              </a:rPr>
              <a:t> List schools attended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800">
                <a:solidFill>
                  <a:srgbClr val="000099"/>
                </a:solidFill>
              </a:rPr>
              <a:t> most recent first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304800" y="5181600"/>
            <a:ext cx="8534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EDUCATION:</a:t>
            </a:r>
          </a:p>
          <a:p>
            <a:pPr eaLnBrk="1" hangingPunct="1"/>
            <a:endParaRPr lang="en-US" altLang="en-US" b="1"/>
          </a:p>
          <a:p>
            <a:pPr lvl="1" eaLnBrk="1" hangingPunct="1">
              <a:buFont typeface="Arial" charset="0"/>
              <a:buChar char="♦"/>
            </a:pPr>
            <a:r>
              <a:rPr lang="en-US" altLang="en-US"/>
              <a:t> University of California Riverside		1992- Present</a:t>
            </a:r>
          </a:p>
          <a:p>
            <a:pPr lvl="1" eaLnBrk="1" hangingPunct="1">
              <a:buFont typeface="Arial" charset="0"/>
              <a:buChar char="♦"/>
            </a:pPr>
            <a:r>
              <a:rPr lang="en-US" altLang="en-US"/>
              <a:t> Perris High School				1989 – 1992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7" grpId="0" build="p" bldLvl="2"/>
      <p:bldP spid="1075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7086600" cy="1066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Work Experience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228600" y="328613"/>
            <a:ext cx="8629650" cy="1271587"/>
            <a:chOff x="144" y="159"/>
            <a:chExt cx="5436" cy="801"/>
          </a:xfrm>
        </p:grpSpPr>
        <p:sp>
          <p:nvSpPr>
            <p:cNvPr id="10246" name="Rectangle 4"/>
            <p:cNvSpPr>
              <a:spLocks noChangeArrowheads="1"/>
            </p:cNvSpPr>
            <p:nvPr/>
          </p:nvSpPr>
          <p:spPr bwMode="auto"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47" name="Rectangle 5"/>
            <p:cNvSpPr>
              <a:spLocks noChangeArrowheads="1"/>
            </p:cNvSpPr>
            <p:nvPr/>
          </p:nvSpPr>
          <p:spPr bwMode="auto"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pic>
          <p:nvPicPr>
            <p:cNvPr id="10248" name="Picture 6" descr="AVI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altLang="en-US" sz="3200">
                <a:solidFill>
                  <a:srgbClr val="000099"/>
                </a:solidFill>
              </a:rPr>
              <a:t> List jobs you have had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–"/>
            </a:pPr>
            <a:r>
              <a:rPr lang="en-US" altLang="en-US" sz="2800">
                <a:solidFill>
                  <a:srgbClr val="000099"/>
                </a:solidFill>
              </a:rPr>
              <a:t> most recent first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304800" y="2971800"/>
            <a:ext cx="8534400" cy="3671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WORK EXPERIENCE:</a:t>
            </a:r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/>
              <a:t>♦ Beverly Ann’s Donuts &amp; Yogurt				1991 – Present</a:t>
            </a:r>
          </a:p>
          <a:p>
            <a:pPr lvl="1" eaLnBrk="1" hangingPunct="1"/>
            <a:r>
              <a:rPr lang="en-US" altLang="en-US"/>
              <a:t>      - Sales, bookkeeping, graphic design, training, promotions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♦ John Denver Realty Property Management		               1990 – 1991</a:t>
            </a:r>
          </a:p>
          <a:p>
            <a:pPr lvl="1" eaLnBrk="1" hangingPunct="1"/>
            <a:r>
              <a:rPr lang="en-US" altLang="en-US"/>
              <a:t>      - Secretarial, bookkeeping, customer service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♦ AAA Christmas Trees					1989 – 1991</a:t>
            </a:r>
          </a:p>
          <a:p>
            <a:pPr lvl="1" eaLnBrk="1" hangingPunct="1"/>
            <a:r>
              <a:rPr lang="en-US" altLang="en-US"/>
              <a:t>      - Cut and loaded Christmas trees for customers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♦ Landscape/Handyman					1985 – Present</a:t>
            </a:r>
          </a:p>
          <a:p>
            <a:pPr lvl="1" eaLnBrk="1" hangingPunct="1"/>
            <a:r>
              <a:rPr lang="en-US" altLang="en-US"/>
              <a:t>      - Lawn care, weeds, painting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1" grpId="0" build="p" bldLvl="2"/>
      <p:bldP spid="10855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481</Words>
  <Application>Microsoft Office PowerPoint</Application>
  <PresentationFormat>On-screen Show (4:3)</PresentationFormat>
  <Paragraphs>225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Default Design</vt:lpstr>
      <vt:lpstr>PowerPoint Presentation</vt:lpstr>
      <vt:lpstr>What is a Résumé?</vt:lpstr>
      <vt:lpstr>PowerPoint Presentation</vt:lpstr>
      <vt:lpstr>PowerPoint Presentation</vt:lpstr>
      <vt:lpstr>PowerPoint Presentation</vt:lpstr>
      <vt:lpstr>Heading</vt:lpstr>
      <vt:lpstr>Objective</vt:lpstr>
      <vt:lpstr>Education</vt:lpstr>
      <vt:lpstr>Work Experience</vt:lpstr>
      <vt:lpstr>School Organizations</vt:lpstr>
      <vt:lpstr>Community Service</vt:lpstr>
      <vt:lpstr>Honors, Awards, and Memberships</vt:lpstr>
      <vt:lpstr>Interests, Hobbies, and Talents</vt:lpstr>
      <vt:lpstr>Sports</vt:lpstr>
      <vt:lpstr>References</vt:lpstr>
      <vt:lpstr>Résumé Tips</vt:lpstr>
      <vt:lpstr>Action Words to Use on a Résumé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AVID</dc:title>
  <dc:creator>Dan Clarke</dc:creator>
  <cp:lastModifiedBy>Rudy, Adam</cp:lastModifiedBy>
  <cp:revision>112</cp:revision>
  <dcterms:created xsi:type="dcterms:W3CDTF">2009-08-01T03:30:32Z</dcterms:created>
  <dcterms:modified xsi:type="dcterms:W3CDTF">2016-07-15T20:42:45Z</dcterms:modified>
</cp:coreProperties>
</file>